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98" autoAdjust="0"/>
  </p:normalViewPr>
  <p:slideViewPr>
    <p:cSldViewPr>
      <p:cViewPr>
        <p:scale>
          <a:sx n="70" d="100"/>
          <a:sy n="70" d="100"/>
        </p:scale>
        <p:origin x="-5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8F081D-AA83-4373-B76C-8958FC81D4DC}" type="datetimeFigureOut">
              <a:rPr lang="es-ES" smtClean="0"/>
              <a:pPr/>
              <a:t>09/04/2013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60659-179E-42BB-B03A-4D21A82349D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60659-179E-42BB-B03A-4D21A82349DB}" type="slidenum">
              <a:rPr lang="es-ES" smtClean="0"/>
              <a:pPr/>
              <a:t>1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A33EA-39C7-4D40-AE48-50D672CA3E67}" type="datetimeFigureOut">
              <a:rPr lang="es-ES" smtClean="0"/>
              <a:pPr/>
              <a:t>09/04/2013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A5D6-27DD-4189-AF3F-155EF4C481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A33EA-39C7-4D40-AE48-50D672CA3E67}" type="datetimeFigureOut">
              <a:rPr lang="es-ES" smtClean="0"/>
              <a:pPr/>
              <a:t>09/04/2013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A5D6-27DD-4189-AF3F-155EF4C481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A33EA-39C7-4D40-AE48-50D672CA3E67}" type="datetimeFigureOut">
              <a:rPr lang="es-ES" smtClean="0"/>
              <a:pPr/>
              <a:t>09/04/2013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A5D6-27DD-4189-AF3F-155EF4C481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A33EA-39C7-4D40-AE48-50D672CA3E67}" type="datetimeFigureOut">
              <a:rPr lang="es-ES" smtClean="0"/>
              <a:pPr/>
              <a:t>09/04/2013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A5D6-27DD-4189-AF3F-155EF4C481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A33EA-39C7-4D40-AE48-50D672CA3E67}" type="datetimeFigureOut">
              <a:rPr lang="es-ES" smtClean="0"/>
              <a:pPr/>
              <a:t>09/04/2013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A5D6-27DD-4189-AF3F-155EF4C481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A33EA-39C7-4D40-AE48-50D672CA3E67}" type="datetimeFigureOut">
              <a:rPr lang="es-ES" smtClean="0"/>
              <a:pPr/>
              <a:t>09/04/2013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A5D6-27DD-4189-AF3F-155EF4C481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A33EA-39C7-4D40-AE48-50D672CA3E67}" type="datetimeFigureOut">
              <a:rPr lang="es-ES" smtClean="0"/>
              <a:pPr/>
              <a:t>09/04/2013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A5D6-27DD-4189-AF3F-155EF4C481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A33EA-39C7-4D40-AE48-50D672CA3E67}" type="datetimeFigureOut">
              <a:rPr lang="es-ES" smtClean="0"/>
              <a:pPr/>
              <a:t>09/04/2013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A5D6-27DD-4189-AF3F-155EF4C481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A33EA-39C7-4D40-AE48-50D672CA3E67}" type="datetimeFigureOut">
              <a:rPr lang="es-ES" smtClean="0"/>
              <a:pPr/>
              <a:t>09/04/2013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A5D6-27DD-4189-AF3F-155EF4C481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A33EA-39C7-4D40-AE48-50D672CA3E67}" type="datetimeFigureOut">
              <a:rPr lang="es-ES" smtClean="0"/>
              <a:pPr/>
              <a:t>09/04/2013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A5D6-27DD-4189-AF3F-155EF4C481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A33EA-39C7-4D40-AE48-50D672CA3E67}" type="datetimeFigureOut">
              <a:rPr lang="es-ES" smtClean="0"/>
              <a:pPr/>
              <a:t>09/04/2013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9A5D6-27DD-4189-AF3F-155EF4C481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A33EA-39C7-4D40-AE48-50D672CA3E67}" type="datetimeFigureOut">
              <a:rPr lang="es-ES" smtClean="0"/>
              <a:pPr/>
              <a:t>09/04/2013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9A5D6-27DD-4189-AF3F-155EF4C481C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5" name="154 Conector recto"/>
          <p:cNvCxnSpPr/>
          <p:nvPr/>
        </p:nvCxnSpPr>
        <p:spPr>
          <a:xfrm>
            <a:off x="6372200" y="6237312"/>
            <a:ext cx="360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4" name="143 Conector recto"/>
          <p:cNvCxnSpPr/>
          <p:nvPr/>
        </p:nvCxnSpPr>
        <p:spPr>
          <a:xfrm>
            <a:off x="6372200" y="5589240"/>
            <a:ext cx="360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3" name="142 Conector recto"/>
          <p:cNvCxnSpPr/>
          <p:nvPr/>
        </p:nvCxnSpPr>
        <p:spPr>
          <a:xfrm>
            <a:off x="6372200" y="4869160"/>
            <a:ext cx="360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141 Conector recto"/>
          <p:cNvCxnSpPr/>
          <p:nvPr/>
        </p:nvCxnSpPr>
        <p:spPr>
          <a:xfrm>
            <a:off x="2411760" y="6093296"/>
            <a:ext cx="360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140 Conector recto"/>
          <p:cNvCxnSpPr/>
          <p:nvPr/>
        </p:nvCxnSpPr>
        <p:spPr>
          <a:xfrm>
            <a:off x="2411760" y="5661248"/>
            <a:ext cx="360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8" name="137 Conector recto"/>
          <p:cNvCxnSpPr/>
          <p:nvPr/>
        </p:nvCxnSpPr>
        <p:spPr>
          <a:xfrm>
            <a:off x="2411760" y="4869160"/>
            <a:ext cx="360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4" name="153 Conector recto"/>
          <p:cNvCxnSpPr/>
          <p:nvPr/>
        </p:nvCxnSpPr>
        <p:spPr>
          <a:xfrm>
            <a:off x="2771800" y="6669360"/>
            <a:ext cx="3600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3" name="152 Conector recto"/>
          <p:cNvCxnSpPr/>
          <p:nvPr/>
        </p:nvCxnSpPr>
        <p:spPr>
          <a:xfrm>
            <a:off x="4644008" y="5589240"/>
            <a:ext cx="0" cy="6206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9" name="148 Conector recto"/>
          <p:cNvCxnSpPr/>
          <p:nvPr/>
        </p:nvCxnSpPr>
        <p:spPr>
          <a:xfrm>
            <a:off x="4644008" y="4869160"/>
            <a:ext cx="0" cy="6206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5" name="144 Conector recto"/>
          <p:cNvCxnSpPr/>
          <p:nvPr/>
        </p:nvCxnSpPr>
        <p:spPr>
          <a:xfrm>
            <a:off x="4644008" y="3933056"/>
            <a:ext cx="0" cy="6206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0" name="139 Conector recto"/>
          <p:cNvCxnSpPr/>
          <p:nvPr/>
        </p:nvCxnSpPr>
        <p:spPr>
          <a:xfrm>
            <a:off x="899592" y="4581128"/>
            <a:ext cx="74168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9" name="138 Conector recto"/>
          <p:cNvCxnSpPr/>
          <p:nvPr/>
        </p:nvCxnSpPr>
        <p:spPr>
          <a:xfrm>
            <a:off x="8316416" y="3933056"/>
            <a:ext cx="0" cy="64807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7" name="136 Conector recto"/>
          <p:cNvCxnSpPr/>
          <p:nvPr/>
        </p:nvCxnSpPr>
        <p:spPr>
          <a:xfrm>
            <a:off x="899592" y="3717032"/>
            <a:ext cx="0" cy="8640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3" name="132 Conector recto"/>
          <p:cNvCxnSpPr/>
          <p:nvPr/>
        </p:nvCxnSpPr>
        <p:spPr>
          <a:xfrm>
            <a:off x="4644008" y="3284984"/>
            <a:ext cx="0" cy="6206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9" name="128 Conector recto"/>
          <p:cNvCxnSpPr/>
          <p:nvPr/>
        </p:nvCxnSpPr>
        <p:spPr>
          <a:xfrm>
            <a:off x="4644008" y="2564904"/>
            <a:ext cx="0" cy="6206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2" name="121 Conector recto"/>
          <p:cNvCxnSpPr/>
          <p:nvPr/>
        </p:nvCxnSpPr>
        <p:spPr>
          <a:xfrm>
            <a:off x="6444208" y="1628800"/>
            <a:ext cx="0" cy="17281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1" name="120 Conector recto"/>
          <p:cNvCxnSpPr/>
          <p:nvPr/>
        </p:nvCxnSpPr>
        <p:spPr>
          <a:xfrm>
            <a:off x="2699792" y="1628800"/>
            <a:ext cx="0" cy="17281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118 Conector recto"/>
          <p:cNvCxnSpPr/>
          <p:nvPr/>
        </p:nvCxnSpPr>
        <p:spPr>
          <a:xfrm>
            <a:off x="4644008" y="1556792"/>
            <a:ext cx="0" cy="6206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104 Conector recto"/>
          <p:cNvCxnSpPr/>
          <p:nvPr/>
        </p:nvCxnSpPr>
        <p:spPr>
          <a:xfrm>
            <a:off x="2411760" y="1340768"/>
            <a:ext cx="42484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94 Conector recto"/>
          <p:cNvCxnSpPr/>
          <p:nvPr/>
        </p:nvCxnSpPr>
        <p:spPr>
          <a:xfrm>
            <a:off x="899592" y="2996952"/>
            <a:ext cx="0" cy="6206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89 Conector recto"/>
          <p:cNvCxnSpPr/>
          <p:nvPr/>
        </p:nvCxnSpPr>
        <p:spPr>
          <a:xfrm>
            <a:off x="8028384" y="3573016"/>
            <a:ext cx="216024" cy="2880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90 Conector recto"/>
          <p:cNvCxnSpPr/>
          <p:nvPr/>
        </p:nvCxnSpPr>
        <p:spPr>
          <a:xfrm flipH="1">
            <a:off x="8316416" y="3573016"/>
            <a:ext cx="216024" cy="2880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88 Conector recto"/>
          <p:cNvCxnSpPr/>
          <p:nvPr/>
        </p:nvCxnSpPr>
        <p:spPr>
          <a:xfrm>
            <a:off x="8316416" y="1484784"/>
            <a:ext cx="0" cy="6206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74 Conector recto"/>
          <p:cNvCxnSpPr/>
          <p:nvPr/>
        </p:nvCxnSpPr>
        <p:spPr>
          <a:xfrm flipH="1">
            <a:off x="8028384" y="2852936"/>
            <a:ext cx="216024" cy="2880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75 Conector recto"/>
          <p:cNvCxnSpPr/>
          <p:nvPr/>
        </p:nvCxnSpPr>
        <p:spPr>
          <a:xfrm>
            <a:off x="8316416" y="2852936"/>
            <a:ext cx="216024" cy="2880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72 Conector recto"/>
          <p:cNvCxnSpPr/>
          <p:nvPr/>
        </p:nvCxnSpPr>
        <p:spPr>
          <a:xfrm>
            <a:off x="8316416" y="692696"/>
            <a:ext cx="0" cy="6206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64 Conector recto"/>
          <p:cNvCxnSpPr/>
          <p:nvPr/>
        </p:nvCxnSpPr>
        <p:spPr>
          <a:xfrm flipH="1">
            <a:off x="971600" y="2420888"/>
            <a:ext cx="216024" cy="2880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65 Conector recto"/>
          <p:cNvCxnSpPr/>
          <p:nvPr/>
        </p:nvCxnSpPr>
        <p:spPr>
          <a:xfrm>
            <a:off x="683568" y="2420888"/>
            <a:ext cx="216024" cy="2880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57 Conector recto"/>
          <p:cNvCxnSpPr/>
          <p:nvPr/>
        </p:nvCxnSpPr>
        <p:spPr>
          <a:xfrm flipH="1">
            <a:off x="755576" y="1844824"/>
            <a:ext cx="216024" cy="2880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51 Conector recto"/>
          <p:cNvCxnSpPr/>
          <p:nvPr/>
        </p:nvCxnSpPr>
        <p:spPr>
          <a:xfrm>
            <a:off x="899592" y="1844824"/>
            <a:ext cx="216024" cy="2880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42 Conector recto"/>
          <p:cNvCxnSpPr/>
          <p:nvPr/>
        </p:nvCxnSpPr>
        <p:spPr>
          <a:xfrm>
            <a:off x="899592" y="692696"/>
            <a:ext cx="0" cy="6206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>
            <a:off x="4644008" y="332656"/>
            <a:ext cx="0" cy="7647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>
            <a:off x="4644008" y="0"/>
            <a:ext cx="0" cy="6206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" name="3 Grupo"/>
          <p:cNvGrpSpPr/>
          <p:nvPr/>
        </p:nvGrpSpPr>
        <p:grpSpPr>
          <a:xfrm>
            <a:off x="3635896" y="0"/>
            <a:ext cx="1872208" cy="404664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" name="4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pt-BR" sz="1200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LAS DOS TRAMAS DE PEDRO PARAMO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5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cxnSp>
        <p:nvCxnSpPr>
          <p:cNvPr id="18" name="17 Conector recto"/>
          <p:cNvCxnSpPr/>
          <p:nvPr/>
        </p:nvCxnSpPr>
        <p:spPr>
          <a:xfrm>
            <a:off x="467544" y="692696"/>
            <a:ext cx="82809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4" name="23 Grupo"/>
          <p:cNvGrpSpPr/>
          <p:nvPr/>
        </p:nvGrpSpPr>
        <p:grpSpPr>
          <a:xfrm>
            <a:off x="2987824" y="548680"/>
            <a:ext cx="3096344" cy="404664"/>
            <a:chOff x="916483" y="-225934"/>
            <a:chExt cx="2030016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5" name="24 Rectángulo"/>
            <p:cNvSpPr/>
            <p:nvPr/>
          </p:nvSpPr>
          <p:spPr>
            <a:xfrm>
              <a:off x="916484" y="-225934"/>
              <a:ext cx="2030015" cy="1218010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s-ES" sz="1200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Una lectura cuidadosa permite  descubrir los dos tramas paralelas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25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0" y="476672"/>
            <a:ext cx="1872208" cy="404664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9" name="28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s-ES" sz="1200" dirty="0" smtClean="0"/>
                <a:t>Diálogo en la tumba entre Juan Preciado y Dorotea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29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32" name="31 Grupo"/>
          <p:cNvGrpSpPr/>
          <p:nvPr/>
        </p:nvGrpSpPr>
        <p:grpSpPr>
          <a:xfrm>
            <a:off x="7271792" y="548680"/>
            <a:ext cx="1872208" cy="288032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3" name="32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s-ES" sz="1200" dirty="0" smtClean="0"/>
                <a:t>Biografía de Pedro paramo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" name="33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37" name="36 Grupo"/>
          <p:cNvGrpSpPr/>
          <p:nvPr/>
        </p:nvGrpSpPr>
        <p:grpSpPr>
          <a:xfrm>
            <a:off x="3707904" y="1052736"/>
            <a:ext cx="1872208" cy="648072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8" name="37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s-ES" sz="1200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En estos tramos, Rulfo desprecia el tiempo objetivo, utilizando: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" name="38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40" name="39 Grupo"/>
          <p:cNvGrpSpPr/>
          <p:nvPr/>
        </p:nvGrpSpPr>
        <p:grpSpPr>
          <a:xfrm>
            <a:off x="0" y="980728"/>
            <a:ext cx="1872208" cy="936104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1" name="40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s-ES" sz="1200" dirty="0" smtClean="0"/>
                <a:t>Donde los hechos están como grabados en las paredes y son reproducidos por los ecos . Estos Evocan: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2" name="41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59" name="58 Grupo"/>
          <p:cNvGrpSpPr/>
          <p:nvPr/>
        </p:nvGrpSpPr>
        <p:grpSpPr>
          <a:xfrm>
            <a:off x="0" y="2132856"/>
            <a:ext cx="899592" cy="432048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0" name="59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s-ES" sz="1200" dirty="0" smtClean="0"/>
                <a:t>Pasado Inmediato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" name="60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62" name="61 Grupo"/>
          <p:cNvGrpSpPr/>
          <p:nvPr/>
        </p:nvGrpSpPr>
        <p:grpSpPr>
          <a:xfrm>
            <a:off x="971600" y="2132856"/>
            <a:ext cx="936104" cy="432048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3" name="62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s-ES" sz="1200" dirty="0" smtClean="0"/>
                <a:t>Pasado Remoto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" name="63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67" name="66 Grupo"/>
          <p:cNvGrpSpPr/>
          <p:nvPr/>
        </p:nvGrpSpPr>
        <p:grpSpPr>
          <a:xfrm>
            <a:off x="0" y="2708920"/>
            <a:ext cx="1872208" cy="792088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8" name="67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s-ES" sz="1200" dirty="0" smtClean="0"/>
                <a:t>Conectados por medio de los acontecimientos a que se refieren </a:t>
              </a:r>
              <a:r>
                <a:rPr lang="es-ES" sz="1200" dirty="0" err="1" smtClean="0"/>
                <a:t>Damiana</a:t>
              </a:r>
              <a:r>
                <a:rPr lang="es-ES" sz="1200" dirty="0" smtClean="0"/>
                <a:t>, Dorotea y Eduviges 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9" name="68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70" name="69 Grupo"/>
          <p:cNvGrpSpPr/>
          <p:nvPr/>
        </p:nvGrpSpPr>
        <p:grpSpPr>
          <a:xfrm>
            <a:off x="7271792" y="980728"/>
            <a:ext cx="1872208" cy="1008112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71" name="70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s-ES" sz="1200" dirty="0" smtClean="0"/>
                <a:t>Donde se evoca su niñez,</a:t>
              </a:r>
            </a:p>
            <a:p>
              <a:r>
                <a:rPr lang="es-ES" sz="1200" dirty="0" smtClean="0"/>
                <a:t>su juventud, su ascenso al cacicazgo de la comarca y su muerte apuñalado por su hijo Abundio. </a:t>
              </a:r>
            </a:p>
            <a:p>
              <a:pPr algn="ctr"/>
              <a:r>
                <a:rPr lang="es-ES" sz="1200" dirty="0" smtClean="0"/>
                <a:t> 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2" name="71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77" name="76 Grupo"/>
          <p:cNvGrpSpPr/>
          <p:nvPr/>
        </p:nvGrpSpPr>
        <p:grpSpPr>
          <a:xfrm>
            <a:off x="7308304" y="3068960"/>
            <a:ext cx="899592" cy="576064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78" name="77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s-ES" sz="1200" dirty="0" smtClean="0"/>
                <a:t>La Revolución Mexicana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9" name="78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80" name="79 Grupo"/>
          <p:cNvGrpSpPr/>
          <p:nvPr/>
        </p:nvGrpSpPr>
        <p:grpSpPr>
          <a:xfrm>
            <a:off x="8316416" y="3068960"/>
            <a:ext cx="827584" cy="576064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1" name="80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s-ES" sz="1200" dirty="0" smtClean="0"/>
                <a:t>La guerra de los cristeros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2" name="81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86" name="85 Grupo"/>
          <p:cNvGrpSpPr/>
          <p:nvPr/>
        </p:nvGrpSpPr>
        <p:grpSpPr>
          <a:xfrm>
            <a:off x="7271792" y="2132856"/>
            <a:ext cx="1872208" cy="792088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7" name="86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s-ES" sz="1200" dirty="0" smtClean="0"/>
                <a:t>Aparecen dos referencias históricas que acentúan el tiempo en que suceden los hechos</a:t>
              </a:r>
            </a:p>
            <a:p>
              <a:pPr algn="ctr"/>
              <a:r>
                <a:rPr lang="es-ES" sz="1200" dirty="0" smtClean="0"/>
                <a:t> 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8" name="87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92" name="91 Grupo"/>
          <p:cNvGrpSpPr/>
          <p:nvPr/>
        </p:nvGrpSpPr>
        <p:grpSpPr>
          <a:xfrm>
            <a:off x="7271792" y="3789040"/>
            <a:ext cx="1872208" cy="576064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93" name="92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s-ES" sz="1200" dirty="0" smtClean="0"/>
                <a:t>Por lo tanto, la segunda trama transcurre</a:t>
              </a:r>
            </a:p>
            <a:p>
              <a:r>
                <a:rPr lang="es-ES" sz="1200" dirty="0" smtClean="0"/>
                <a:t>entre 1880 y 1930</a:t>
              </a:r>
            </a:p>
            <a:p>
              <a:pPr algn="ctr"/>
              <a:r>
                <a:rPr lang="es-ES" sz="1200" dirty="0" smtClean="0"/>
                <a:t> 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4" name="93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102" name="101 Grupo"/>
          <p:cNvGrpSpPr/>
          <p:nvPr/>
        </p:nvGrpSpPr>
        <p:grpSpPr>
          <a:xfrm>
            <a:off x="0" y="3645024"/>
            <a:ext cx="1872208" cy="432048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03" name="102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s-ES" sz="1200" dirty="0" smtClean="0"/>
                <a:t>Donde transcurren 3 días  en el pasado inmediato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4" name="103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110" name="109 Grupo"/>
          <p:cNvGrpSpPr/>
          <p:nvPr/>
        </p:nvGrpSpPr>
        <p:grpSpPr>
          <a:xfrm>
            <a:off x="3707904" y="1916832"/>
            <a:ext cx="1872208" cy="1008112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11" name="110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s-ES" sz="1200" dirty="0" smtClean="0"/>
                <a:t>Una técnica contrapuntística yuxtaponiendo diferentes niveles</a:t>
              </a:r>
            </a:p>
            <a:p>
              <a:pPr algn="ctr"/>
              <a:r>
                <a:rPr lang="es-ES" sz="1200" dirty="0" smtClean="0"/>
                <a:t>temporales</a:t>
              </a:r>
              <a:endParaRPr lang="es-ES" sz="1200" dirty="0"/>
            </a:p>
          </p:txBody>
        </p:sp>
        <p:sp>
          <p:nvSpPr>
            <p:cNvPr id="112" name="111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113" name="112 Grupo"/>
          <p:cNvGrpSpPr/>
          <p:nvPr/>
        </p:nvGrpSpPr>
        <p:grpSpPr>
          <a:xfrm>
            <a:off x="5796136" y="1052736"/>
            <a:ext cx="1296144" cy="648072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14" name="113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s-ES" sz="1200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Una condensación del tiempo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5" name="114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116" name="115 Grupo"/>
          <p:cNvGrpSpPr/>
          <p:nvPr/>
        </p:nvGrpSpPr>
        <p:grpSpPr>
          <a:xfrm>
            <a:off x="2051720" y="1052736"/>
            <a:ext cx="1296144" cy="648072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17" name="116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s-ES" sz="1200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Una proyección sobre la eternidad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8" name="117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cxnSp>
        <p:nvCxnSpPr>
          <p:cNvPr id="123" name="122 Conector recto"/>
          <p:cNvCxnSpPr/>
          <p:nvPr/>
        </p:nvCxnSpPr>
        <p:spPr>
          <a:xfrm>
            <a:off x="2699792" y="3356992"/>
            <a:ext cx="374441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26" name="125 Grupo"/>
          <p:cNvGrpSpPr/>
          <p:nvPr/>
        </p:nvGrpSpPr>
        <p:grpSpPr>
          <a:xfrm>
            <a:off x="3707904" y="3140968"/>
            <a:ext cx="1872208" cy="360040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27" name="126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s-ES" sz="1200" dirty="0" smtClean="0"/>
                <a:t>Para desorientar al lector </a:t>
              </a:r>
              <a:endParaRPr lang="es-ES" sz="1200" dirty="0"/>
            </a:p>
          </p:txBody>
        </p:sp>
        <p:sp>
          <p:nvSpPr>
            <p:cNvPr id="128" name="127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130" name="129 Grupo"/>
          <p:cNvGrpSpPr/>
          <p:nvPr/>
        </p:nvGrpSpPr>
        <p:grpSpPr>
          <a:xfrm>
            <a:off x="3707904" y="3645024"/>
            <a:ext cx="1872208" cy="432048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31" name="130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s-ES" sz="1200" dirty="0" smtClean="0"/>
                <a:t>Haciendo que el pasado se intercale en el presente</a:t>
              </a:r>
              <a:endParaRPr lang="es-ES" sz="1200" dirty="0"/>
            </a:p>
          </p:txBody>
        </p:sp>
        <p:sp>
          <p:nvSpPr>
            <p:cNvPr id="132" name="131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134" name="133 Grupo"/>
          <p:cNvGrpSpPr/>
          <p:nvPr/>
        </p:nvGrpSpPr>
        <p:grpSpPr>
          <a:xfrm>
            <a:off x="3707904" y="4149080"/>
            <a:ext cx="1872208" cy="792088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35" name="134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s-ES" sz="1200" dirty="0" smtClean="0"/>
                <a:t>Finalmente, se trastrueca los acontecimientos, se fragmenta la cronología,</a:t>
              </a:r>
            </a:p>
            <a:p>
              <a:pPr algn="ctr"/>
              <a:r>
                <a:rPr lang="es-ES" sz="1200" dirty="0" smtClean="0"/>
                <a:t>Y se crea un caos temporal</a:t>
              </a:r>
            </a:p>
            <a:p>
              <a:pPr algn="ctr"/>
              <a:r>
                <a:rPr lang="es-ES" sz="1200" dirty="0" smtClean="0"/>
                <a:t> 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6" name="135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146" name="145 Grupo"/>
          <p:cNvGrpSpPr/>
          <p:nvPr/>
        </p:nvGrpSpPr>
        <p:grpSpPr>
          <a:xfrm>
            <a:off x="3707904" y="5013176"/>
            <a:ext cx="1872208" cy="648072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47" name="146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s-ES" sz="1200" dirty="0" smtClean="0"/>
                <a:t>Generando un cambio abrupto de espacio y personajes</a:t>
              </a:r>
            </a:p>
            <a:p>
              <a:pPr algn="ctr"/>
              <a:r>
                <a:rPr lang="es-ES" sz="1200" dirty="0" smtClean="0"/>
                <a:t> 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8" name="147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150" name="149 Grupo"/>
          <p:cNvGrpSpPr/>
          <p:nvPr/>
        </p:nvGrpSpPr>
        <p:grpSpPr>
          <a:xfrm>
            <a:off x="3707904" y="5733256"/>
            <a:ext cx="1872208" cy="1368152"/>
            <a:chOff x="916483" y="-225934"/>
            <a:chExt cx="2030015" cy="1866806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51" name="150 Rectángulo"/>
            <p:cNvSpPr/>
            <p:nvPr/>
          </p:nvSpPr>
          <p:spPr>
            <a:xfrm>
              <a:off x="916483" y="-225934"/>
              <a:ext cx="2030015" cy="1866806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s-ES" sz="1200" dirty="0" smtClean="0"/>
                <a:t>La conexión de tramas se da por medio de un personaje, un tema, o la estructura misma. Las siguientes son ejemplos de conexiones entre las dos tramas: </a:t>
              </a:r>
            </a:p>
            <a:p>
              <a:pPr algn="ctr"/>
              <a:r>
                <a:rPr lang="es-ES" sz="1200" dirty="0" smtClean="0"/>
                <a:t> </a:t>
              </a:r>
              <a:endParaRPr lang="es-E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2" name="151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cxnSp>
        <p:nvCxnSpPr>
          <p:cNvPr id="158" name="157 Conector recto"/>
          <p:cNvCxnSpPr/>
          <p:nvPr/>
        </p:nvCxnSpPr>
        <p:spPr>
          <a:xfrm>
            <a:off x="2771800" y="4869160"/>
            <a:ext cx="0" cy="18002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63" name="162 Grupo"/>
          <p:cNvGrpSpPr/>
          <p:nvPr/>
        </p:nvGrpSpPr>
        <p:grpSpPr>
          <a:xfrm>
            <a:off x="0" y="4725144"/>
            <a:ext cx="2699792" cy="648072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64" name="163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s-ES" sz="1200" dirty="0" smtClean="0"/>
                <a:t>1) Llegada de Juan Preciado a Cómala en busca de su padre. Acá se yuxtaponen las dos Cómalas , ósea un nexo temático</a:t>
              </a:r>
              <a:endParaRPr lang="es-ES" sz="1200" dirty="0"/>
            </a:p>
          </p:txBody>
        </p:sp>
        <p:sp>
          <p:nvSpPr>
            <p:cNvPr id="165" name="164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166" name="165 Grupo"/>
          <p:cNvGrpSpPr/>
          <p:nvPr/>
        </p:nvGrpSpPr>
        <p:grpSpPr>
          <a:xfrm>
            <a:off x="6444208" y="4725144"/>
            <a:ext cx="2699792" cy="432048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67" name="166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s-ES" sz="1200" dirty="0" smtClean="0"/>
                <a:t>1) Se describen escenas de la niñez del cacique en Cómala. </a:t>
              </a:r>
              <a:endParaRPr lang="es-ES" sz="1200" dirty="0"/>
            </a:p>
          </p:txBody>
        </p:sp>
        <p:sp>
          <p:nvSpPr>
            <p:cNvPr id="168" name="167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cxnSp>
        <p:nvCxnSpPr>
          <p:cNvPr id="177" name="176 Conector recto"/>
          <p:cNvCxnSpPr/>
          <p:nvPr/>
        </p:nvCxnSpPr>
        <p:spPr>
          <a:xfrm>
            <a:off x="6372200" y="4869160"/>
            <a:ext cx="0" cy="18002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78" name="177 Grupo"/>
          <p:cNvGrpSpPr/>
          <p:nvPr/>
        </p:nvGrpSpPr>
        <p:grpSpPr>
          <a:xfrm>
            <a:off x="0" y="5445224"/>
            <a:ext cx="2699792" cy="360040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79" name="178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s-ES" sz="1200" dirty="0" smtClean="0"/>
                <a:t>2) Salida de Susana San Juan de Cómala.</a:t>
              </a:r>
              <a:endParaRPr lang="es-ES" sz="1200" dirty="0"/>
            </a:p>
          </p:txBody>
        </p:sp>
        <p:sp>
          <p:nvSpPr>
            <p:cNvPr id="180" name="179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181" name="180 Grupo"/>
          <p:cNvGrpSpPr/>
          <p:nvPr/>
        </p:nvGrpSpPr>
        <p:grpSpPr>
          <a:xfrm>
            <a:off x="6444208" y="5229200"/>
            <a:ext cx="2699792" cy="792088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82" name="181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s-ES" sz="1200" dirty="0" smtClean="0"/>
                <a:t>2) Dolores Preciado huye de Cómala. La otro salida sirve de contrapunto a este, pues ambas son importantes para PP  </a:t>
              </a:r>
              <a:endParaRPr lang="es-ES" sz="1200" dirty="0"/>
            </a:p>
          </p:txBody>
        </p:sp>
        <p:sp>
          <p:nvSpPr>
            <p:cNvPr id="183" name="182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184" name="183 Grupo"/>
          <p:cNvGrpSpPr/>
          <p:nvPr/>
        </p:nvGrpSpPr>
        <p:grpSpPr>
          <a:xfrm>
            <a:off x="0" y="5877272"/>
            <a:ext cx="2699792" cy="980728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85" name="184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s-ES" sz="1200" dirty="0" smtClean="0"/>
                <a:t>3) Diálogo entre </a:t>
              </a:r>
              <a:r>
                <a:rPr lang="es-ES" sz="1200" dirty="0" err="1" smtClean="0"/>
                <a:t>Damiana</a:t>
              </a:r>
              <a:r>
                <a:rPr lang="es-ES" sz="1200" dirty="0" smtClean="0"/>
                <a:t> Cisneros y Juan Preciado.  Al pasar de un dialogo al ahogamiento de </a:t>
              </a:r>
              <a:r>
                <a:rPr lang="es-ES" sz="1200" dirty="0" err="1" smtClean="0"/>
                <a:t>Damiana</a:t>
              </a:r>
              <a:r>
                <a:rPr lang="es-ES" sz="1200" dirty="0" smtClean="0"/>
                <a:t>, se repiten escenas vividas en un pasado lejano, lo cual evoca a la trama 2.  </a:t>
              </a:r>
              <a:endParaRPr lang="es-ES" sz="1200" dirty="0"/>
            </a:p>
          </p:txBody>
        </p:sp>
        <p:sp>
          <p:nvSpPr>
            <p:cNvPr id="186" name="185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  <p:grpSp>
        <p:nvGrpSpPr>
          <p:cNvPr id="187" name="186 Grupo"/>
          <p:cNvGrpSpPr/>
          <p:nvPr/>
        </p:nvGrpSpPr>
        <p:grpSpPr>
          <a:xfrm>
            <a:off x="6444208" y="6093296"/>
            <a:ext cx="2699792" cy="432048"/>
            <a:chOff x="916483" y="-225934"/>
            <a:chExt cx="2030015" cy="14459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88" name="187 Rectángulo"/>
            <p:cNvSpPr/>
            <p:nvPr/>
          </p:nvSpPr>
          <p:spPr>
            <a:xfrm>
              <a:off x="916483" y="-22593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s-ES" sz="1200" dirty="0" smtClean="0"/>
                <a:t>3) El ahogamiento de la voz de </a:t>
              </a:r>
              <a:r>
                <a:rPr lang="es-ES" sz="1200" dirty="0" err="1" smtClean="0"/>
                <a:t>Damiana</a:t>
              </a:r>
              <a:r>
                <a:rPr lang="es-ES" sz="1200" dirty="0" smtClean="0"/>
                <a:t> Cisneros.</a:t>
              </a:r>
              <a:endParaRPr lang="es-ES" sz="1200" dirty="0"/>
            </a:p>
          </p:txBody>
        </p:sp>
        <p:sp>
          <p:nvSpPr>
            <p:cNvPr id="189" name="188 Rectángulo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4700" kern="12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</TotalTime>
  <Words>356</Words>
  <Application>Microsoft Office PowerPoint</Application>
  <PresentationFormat>Presentación en pantalla (4:3)</PresentationFormat>
  <Paragraphs>40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usuario</dc:creator>
  <cp:lastModifiedBy>usuario</cp:lastModifiedBy>
  <cp:revision>118</cp:revision>
  <dcterms:created xsi:type="dcterms:W3CDTF">2013-04-02T17:06:33Z</dcterms:created>
  <dcterms:modified xsi:type="dcterms:W3CDTF">2013-04-10T03:39:22Z</dcterms:modified>
</cp:coreProperties>
</file>